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44" r:id="rId2"/>
    <p:sldId id="26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76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de-DE" sz="2128" b="1" i="0" u="none" strike="noStrike" kern="1200" cap="all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noProof="0" dirty="0"/>
              <a:t>Einnahmen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de-DE" sz="2128" b="1" i="0" u="none" strike="noStrike" kern="1200" cap="all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86589365951288E-3"/>
          <c:y val="7.5226650005099732E-2"/>
          <c:w val="0.99233134106340481"/>
          <c:h val="0.90573712599483414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Einnahmen 2023</c:v>
                </c:pt>
              </c:strCache>
            </c:strRef>
          </c:tx>
          <c:explosion val="14"/>
          <c:dPt>
            <c:idx val="0"/>
            <c:bubble3D val="0"/>
            <c:explosion val="1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BAF-4A1C-AB3F-2E007DB07DA4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0BAF-4A1C-AB3F-2E007DB07DA4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BAF-4A1C-AB3F-2E007DB07DA4}"/>
              </c:ext>
            </c:extLst>
          </c:dPt>
          <c:dLbls>
            <c:dLbl>
              <c:idx val="0"/>
              <c:layout>
                <c:manualLayout>
                  <c:x val="-0.16964280483355176"/>
                  <c:y val="-0.156815600726778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noProof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Sonstige Spenden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400" baseline="0" noProof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44.662,32 Euro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400" baseline="0" noProof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61,91 %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endParaRPr lang="en-US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04300657394332"/>
                      <c:h val="0.1110315043487294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0BAF-4A1C-AB3F-2E007DB07DA4}"/>
                </c:ext>
              </c:extLst>
            </c:dLbl>
            <c:dLbl>
              <c:idx val="1"/>
              <c:layout>
                <c:manualLayout>
                  <c:x val="8.8492954904624818E-2"/>
                  <c:y val="2.398893012139128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B7B0CA-6915-4BE1-9153-1B7E69DE5C60}" type="CATEGORYNAME">
                      <a:rPr lang="en-US" sz="1400" baseline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sz="14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19.938,34 Euro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4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27,64 %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09698497867568"/>
                      <c:h val="9.187660025257754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BAF-4A1C-AB3F-2E007DB07DA4}"/>
                </c:ext>
              </c:extLst>
            </c:dLbl>
            <c:dLbl>
              <c:idx val="2"/>
              <c:layout>
                <c:manualLayout>
                  <c:x val="4.5634956127753049E-2"/>
                  <c:y val="5.295365195040886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F316343-4EED-40EB-9356-A7B29BD83D8B}" type="CATEGORYNAME">
                      <a:rPr lang="en-US" sz="140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7.538,00 Euro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10,45 %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endParaRPr lang="de-DE"/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90775755313727"/>
                      <c:h val="7.444026936893069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AF-4A1C-AB3F-2E007DB07DA4}"/>
                </c:ext>
              </c:extLst>
            </c:dLbl>
            <c:spPr>
              <a:solidFill>
                <a:schemeClr val="bg1">
                  <a:lumMod val="85000"/>
                </a:schemeClr>
              </a:solidFill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Tabelle1!$A$2:$A$4</c:f>
              <c:strCache>
                <c:ptCount val="3"/>
                <c:pt idx="0">
                  <c:v>Sonsitige Spenden</c:v>
                </c:pt>
                <c:pt idx="1">
                  <c:v>Fundraising</c:v>
                </c:pt>
                <c:pt idx="2">
                  <c:v>Mitgliedsbeiträge</c:v>
                </c:pt>
              </c:strCache>
            </c:strRef>
          </c:cat>
          <c:val>
            <c:numRef>
              <c:f>Tabelle1!$B$2:$B$4</c:f>
              <c:numCache>
                <c:formatCode>#,##0.00\ "€"</c:formatCode>
                <c:ptCount val="3"/>
                <c:pt idx="0">
                  <c:v>44662.32</c:v>
                </c:pt>
                <c:pt idx="1">
                  <c:v>19938.34</c:v>
                </c:pt>
                <c:pt idx="2">
                  <c:v>7538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F-4A1C-AB3F-2E007DB07DA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86589365951288E-3"/>
          <c:y val="7.5226650005099732E-2"/>
          <c:w val="0.99233134106340481"/>
          <c:h val="0.90573712599483414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Ausgaben 2023</c:v>
                </c:pt>
              </c:strCache>
            </c:strRef>
          </c:tx>
          <c:explosion val="14"/>
          <c:dPt>
            <c:idx val="0"/>
            <c:bubble3D val="0"/>
            <c:explosion val="19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BAF-4A1C-AB3F-2E007DB07DA4}"/>
              </c:ext>
            </c:extLst>
          </c:dPt>
          <c:dPt>
            <c:idx val="1"/>
            <c:bubble3D val="0"/>
            <c:explosion val="19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0BAF-4A1C-AB3F-2E007DB07DA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BAF-4A1C-AB3F-2E007DB07DA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0BAF-4A1C-AB3F-2E007DB07DA4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BAF-4A1C-AB3F-2E007DB07DA4}"/>
              </c:ext>
            </c:extLst>
          </c:dPt>
          <c:dLbls>
            <c:dLbl>
              <c:idx val="0"/>
              <c:layout>
                <c:manualLayout>
                  <c:x val="-0.19092940015862087"/>
                  <c:y val="-0.2027440069370486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Geld-</a:t>
                    </a:r>
                    <a:r>
                      <a:rPr lang="en-US" sz="1600" baseline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und Sachzuwendungen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fld id="{3998408C-2658-4F45-8A01-4723DC78F8AB}" type="VALUE">
                      <a:rPr lang="en-US" sz="1600" noProof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[WERT]</a:t>
                    </a:fld>
                    <a:endParaRPr lang="de-DE"/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13481844966112"/>
                      <c:h val="9.512364214836492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AF-4A1C-AB3F-2E007DB07DA4}"/>
                </c:ext>
              </c:extLst>
            </c:dLbl>
            <c:dLbl>
              <c:idx val="1"/>
              <c:layout>
                <c:manualLayout>
                  <c:x val="1.9841268291364494E-2"/>
                  <c:y val="-0.1316850540384491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noProof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Buchführung /</a:t>
                    </a:r>
                    <a:r>
                      <a:rPr lang="en-US" sz="1400" baseline="0" noProof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Steuerb. / Wirtschaftsprüfer</a:t>
                    </a:r>
                    <a:r>
                      <a:rPr lang="en-US" sz="14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5,1 %</a:t>
                    </a:r>
                    <a:endParaRPr lang="en-US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43983584553212"/>
                      <c:h val="7.872080146373421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0BAF-4A1C-AB3F-2E007DB07DA4}"/>
                </c:ext>
              </c:extLst>
            </c:dLbl>
            <c:dLbl>
              <c:idx val="2"/>
              <c:layout>
                <c:manualLayout>
                  <c:x val="3.0471813642684222E-2"/>
                  <c:y val="-6.242778324691469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63391A1-41B4-4301-AD8A-216FD5DB48CB}" type="CATEGORYNAME">
                      <a:rPr lang="en-US" sz="140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sz="14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13,1 %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26072577497568"/>
                      <c:h val="4.911383578703245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AF-4A1C-AB3F-2E007DB07DA4}"/>
                </c:ext>
              </c:extLst>
            </c:dLbl>
            <c:dLbl>
              <c:idx val="3"/>
              <c:layout>
                <c:manualLayout>
                  <c:x val="6.5675535427170403E-2"/>
                  <c:y val="4.19393206130553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B7B0CA-6915-4BE1-9153-1B7E69DE5C60}" type="CATEGORYNAME">
                      <a:rPr lang="en-US" sz="140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sz="14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6,3 %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09701740764064"/>
                      <c:h val="4.161554024702750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BAF-4A1C-AB3F-2E007DB07DA4}"/>
                </c:ext>
              </c:extLst>
            </c:dLbl>
            <c:dLbl>
              <c:idx val="4"/>
              <c:layout>
                <c:manualLayout>
                  <c:x val="5.7539717102571782E-2"/>
                  <c:y val="2.87206247866624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F316343-4EED-40EB-9356-A7B29BD83D8B}" type="CATEGORYNAME">
                      <a:rPr lang="en-US" smtClean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baseline="0" dirty="0"/>
                      <a:t> 8,3 %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5696731213539"/>
                      <c:h val="3.674444933643625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AF-4A1C-AB3F-2E007DB07DA4}"/>
                </c:ext>
              </c:extLst>
            </c:dLbl>
            <c:spPr>
              <a:solidFill>
                <a:schemeClr val="bg1">
                  <a:lumMod val="85000"/>
                </a:schemeClr>
              </a:solidFill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Tabelle1!$A$2:$A$6</c:f>
              <c:strCache>
                <c:ptCount val="5"/>
                <c:pt idx="0">
                  <c:v>Geld- und Sachzuwendungen</c:v>
                </c:pt>
                <c:pt idx="1">
                  <c:v>Buchführung, Steuerberater/Wirtschaftsprüfer</c:v>
                </c:pt>
                <c:pt idx="2">
                  <c:v>Fundraising</c:v>
                </c:pt>
                <c:pt idx="3">
                  <c:v>Werbung- und Verwaltung</c:v>
                </c:pt>
                <c:pt idx="4">
                  <c:v>Benefizveranstaltung</c:v>
                </c:pt>
              </c:strCache>
            </c:strRef>
          </c:cat>
          <c:val>
            <c:numRef>
              <c:f>Tabelle1!$B$2:$B$6</c:f>
              <c:numCache>
                <c:formatCode>0.00%</c:formatCode>
                <c:ptCount val="5"/>
                <c:pt idx="0">
                  <c:v>0.67200000000000004</c:v>
                </c:pt>
                <c:pt idx="1">
                  <c:v>5.0999999999999997E-2</c:v>
                </c:pt>
                <c:pt idx="2">
                  <c:v>6.3E-2</c:v>
                </c:pt>
                <c:pt idx="3">
                  <c:v>0.13100000000000001</c:v>
                </c:pt>
                <c:pt idx="4">
                  <c:v>8.3000000000000004E-2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F-4A1C-AB3F-2E007DB07DA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0.67093</cdr:x>
      <cdr:y>0</cdr:y>
    </cdr:from>
    <cdr:to>
      <cdr:x>0.90188</cdr:x>
      <cdr:y>0.13127</cdr:y>
    </cdr:to>
    <cdr:pic>
      <cdr:nvPicPr>
        <cdr:cNvPr id="3" name="Grafik 2" descr="Ein Bild, das Grafiken, Herz, Screenshot, Schrift enthält.&#10;&#10;Automatisch generierte Beschreibung">
          <a:extLst xmlns:a="http://schemas.openxmlformats.org/drawingml/2006/main">
            <a:ext uri="{FF2B5EF4-FFF2-40B4-BE49-F238E27FC236}">
              <a16:creationId xmlns:a16="http://schemas.microsoft.com/office/drawing/2014/main" id="{DCBAB641-7DCF-788D-3128-25A69E29A54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588961" y="0"/>
          <a:ext cx="2956495" cy="92876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0.67093</cdr:x>
      <cdr:y>0</cdr:y>
    </cdr:from>
    <cdr:to>
      <cdr:x>0.90188</cdr:x>
      <cdr:y>0.13127</cdr:y>
    </cdr:to>
    <cdr:pic>
      <cdr:nvPicPr>
        <cdr:cNvPr id="3" name="Grafik 2" descr="Ein Bild, das Grafiken, Herz, Screenshot, Schrift enthält.&#10;&#10;Automatisch generierte Beschreibung">
          <a:extLst xmlns:a="http://schemas.openxmlformats.org/drawingml/2006/main">
            <a:ext uri="{FF2B5EF4-FFF2-40B4-BE49-F238E27FC236}">
              <a16:creationId xmlns:a16="http://schemas.microsoft.com/office/drawing/2014/main" id="{DCBAB641-7DCF-788D-3128-25A69E29A54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588961" y="0"/>
          <a:ext cx="2956495" cy="92876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8634D-F4AD-4C78-8181-073E36B40B03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A1B11-0057-4218-AAF8-B15D164D6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971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C413C-B785-4E2E-A34F-EBCFF0BE364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202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C413C-B785-4E2E-A34F-EBCFF0BE364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90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3B31-6BCE-677A-233C-CE9F14745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135E96-1344-16A7-3365-4D64920D4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DBB7B7-0310-AC29-E4EE-6E2CC8D48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52CABA-1A60-6B5C-B07B-CCE1FB33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0B2429-F934-50E3-EC62-E0A4353BF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01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5EC93-E726-08B8-55A0-18676BE3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C0CD8F-38AE-9482-213D-75B485CA1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E84659-876C-291B-E0B7-6CEA4DADF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D48536-3240-3986-B1AA-694A2DA4E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E47331-B2A2-A873-B4A4-1DF190867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59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C7AFBB-A837-2F9E-A29B-EE0974D84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2CE8DB-853F-1BF0-C0D0-5E1BC0DF8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2FB4FA-59FB-AC9E-1C00-4270E727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0D711B-CD5A-9DD3-1951-E06E3606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DD3EC6-C7C2-4AC8-FEFD-8DF8135B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69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3E1FD-021B-0AFE-3737-19C496E4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8199BF-F13E-D39F-BAE6-975FD010E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C4B07E-DAEB-565B-0D5A-F554BEDBC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83093E-D4A3-8F5E-240E-E609FBD4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B20063-5AD6-4758-4B40-6BCCD8ED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159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2580DA-44D5-3FB5-15FE-0A8DBDB7D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FF1137-C4C4-7F4F-4E80-F0961785A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C7956D-2403-F5FA-E4B5-D35AA97CC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D92160-57B1-111C-7ED4-F2F25C00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8588D9-8E20-06FA-0C3D-2B744BF69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86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1A69AB-705A-024B-B864-2E41293D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E5EBB9-5CD4-6B52-43D3-AD7C8105A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18AF84-1B33-9424-B7F8-DB2CADCA6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FD400B-32BB-13E9-572E-317A9DBC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02B486-E63A-B66D-2074-20233192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F21031-53EF-19F1-4441-65A749B2C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99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94493-431E-B61D-7FF2-AE30476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D6D1D4-D865-21E7-CA35-6BB23C50A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3806F5-E911-771F-B029-718FB5F86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91BB53-D69B-5315-09E2-2FC7F188D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43B4CF-BF5F-3D36-B8D1-CF26B06B2F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87F92C5-55A8-1FC9-5D4D-39224964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0399445-F0F9-A544-684F-CD3AAE1E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287E0A6-B4DD-E436-4092-AD3FE1AD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92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AF5BF-20F4-3B30-9E18-8F938351D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A0CB2FE-8C3C-7818-12CC-A137A995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3FD2A8-3BA5-7588-B207-989F64607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D9E3183-E86B-6D6F-E741-C2470ADE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18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F5C390B-AA12-49A9-A288-C7888BF6C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85A7F84-1937-831B-1C11-527C0CD90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34D52C-F897-DC98-8988-223D22E1B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29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9CF1CD-FC1E-F0DA-EBFB-C2A8A1F75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51FB98-280D-1B00-4645-3C2D9FCB2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BA48262-0E74-9CA1-F7BB-D328A1BA5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EF97F4-7B0A-8E8D-2DF5-31982945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D0633E-0D02-8B0D-9277-508B49C6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40BDD7-197F-4AFA-4CC8-A54F2979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217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454096-2112-0092-3064-4F967FC5D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249A61B-531A-46C3-E076-93F1601EE3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F76DDC-8E5F-B930-ECD9-005536258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ED91E2-2C19-A7FA-F89C-7BDF8BF2B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6C6BE0-249E-7E24-E959-AC525F74E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073696-F05A-D554-3DF0-4912624C9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09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3D0E747-CD97-95CB-D53D-38C02D02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7D1DBA-05EC-6B5B-80C2-1A9B03198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54A224-BD86-1E3C-9138-78EBC67F9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A5A45-3630-444E-97DF-EA8F56FF2EC6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6788F7-EE77-E211-42A3-27CA7C435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BB13E7-CACD-5673-B45D-D86E52C17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A66C66-0D09-422A-8D4E-4646C02C91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94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07560D34-CF5F-1AD5-8D67-A19A7075B399}"/>
              </a:ext>
            </a:extLst>
          </p:cNvPr>
          <p:cNvGraphicFramePr/>
          <p:nvPr/>
        </p:nvGraphicFramePr>
        <p:xfrm>
          <a:off x="147781" y="83127"/>
          <a:ext cx="12801601" cy="707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656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07560D34-CF5F-1AD5-8D67-A19A7075B399}"/>
              </a:ext>
            </a:extLst>
          </p:cNvPr>
          <p:cNvGraphicFramePr/>
          <p:nvPr/>
        </p:nvGraphicFramePr>
        <p:xfrm>
          <a:off x="147781" y="83127"/>
          <a:ext cx="12801601" cy="707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125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Breitbild</PresentationFormat>
  <Paragraphs>17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. Ermisch</dc:creator>
  <cp:lastModifiedBy>. Ermisch</cp:lastModifiedBy>
  <cp:revision>1</cp:revision>
  <dcterms:created xsi:type="dcterms:W3CDTF">2025-07-16T14:02:14Z</dcterms:created>
  <dcterms:modified xsi:type="dcterms:W3CDTF">2025-07-16T14:02:54Z</dcterms:modified>
</cp:coreProperties>
</file>