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44" r:id="rId2"/>
    <p:sldId id="342" r:id="rId3"/>
    <p:sldId id="260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1176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Mittelherkunft 2024 – Einnahmen gesamt 159.934,78</a:t>
            </a:r>
            <a:r>
              <a:rPr lang="de-DE" sz="1800" b="1" baseline="0" dirty="0">
                <a:latin typeface="Arial" panose="020B0604020202020204" pitchFamily="34" charset="0"/>
                <a:cs typeface="Arial" panose="020B0604020202020204" pitchFamily="34" charset="0"/>
              </a:rPr>
              <a:t> Euro</a:t>
            </a:r>
            <a:endParaRPr lang="de-DE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endParaRPr lang="de-DE" dirty="0"/>
          </a:p>
        </c:rich>
      </c:tx>
      <c:layout>
        <c:manualLayout>
          <c:xMode val="edge"/>
          <c:yMode val="edge"/>
          <c:x val="3.3394770342659426E-2"/>
          <c:y val="1.72664441033760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62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7.8744796693628064E-2"/>
          <c:w val="1"/>
          <c:h val="0.92125520330637189"/>
        </c:manualLayout>
      </c:layout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explosion val="17"/>
          <c:dPt>
            <c:idx val="0"/>
            <c:bubble3D val="0"/>
            <c:explosion val="9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D151-4FEB-9DD9-709FC8222D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151-4FEB-9DD9-709FC8222D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241-4EAC-94D6-C80D757F1EE6}"/>
              </c:ext>
            </c:extLst>
          </c:dPt>
          <c:cat>
            <c:strRef>
              <c:f>Tabelle1!$A$2:$A$4</c:f>
              <c:strCache>
                <c:ptCount val="3"/>
                <c:pt idx="0">
                  <c:v>Benefizabend</c:v>
                </c:pt>
                <c:pt idx="1">
                  <c:v>Allg. Spenden</c:v>
                </c:pt>
                <c:pt idx="2">
                  <c:v>Beiträge</c:v>
                </c:pt>
              </c:strCache>
            </c:strRef>
          </c:cat>
          <c:val>
            <c:numRef>
              <c:f>Tabelle1!$B$2:$B$4</c:f>
              <c:numCache>
                <c:formatCode>#,##0.00\ "€"</c:formatCode>
                <c:ptCount val="3"/>
                <c:pt idx="0">
                  <c:v>98405.58</c:v>
                </c:pt>
                <c:pt idx="1">
                  <c:v>53631.199999999997</c:v>
                </c:pt>
                <c:pt idx="2">
                  <c:v>7898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51-4FEB-9DD9-709FC8222D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800" b="1" cap="none" baseline="0" noProof="0" dirty="0">
                <a:latin typeface="Arial" panose="020B0604020202020204" pitchFamily="34" charset="0"/>
                <a:cs typeface="Arial" panose="020B0604020202020204" pitchFamily="34" charset="0"/>
              </a:rPr>
              <a:t>Mittelverwendung 2024 – Ausgaben gesamt 147.484,42 Euro</a:t>
            </a:r>
          </a:p>
        </c:rich>
      </c:tx>
      <c:layout>
        <c:manualLayout>
          <c:xMode val="edge"/>
          <c:yMode val="edge"/>
          <c:x val="3.0153800434981511E-2"/>
          <c:y val="2.14147239508134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065800457352593"/>
          <c:y val="0.15361382928723424"/>
          <c:w val="0.89934199542647419"/>
          <c:h val="0.82398289233458433"/>
        </c:manualLayout>
      </c:layout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Ausgaben 2023</c:v>
                </c:pt>
              </c:strCache>
            </c:strRef>
          </c:tx>
          <c:explosion val="14"/>
          <c:dPt>
            <c:idx val="0"/>
            <c:bubble3D val="0"/>
            <c:explosion val="1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0BAF-4A1C-AB3F-2E007DB07DA4}"/>
              </c:ext>
            </c:extLst>
          </c:dPt>
          <c:dPt>
            <c:idx val="1"/>
            <c:bubble3D val="0"/>
            <c:explosion val="17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4-0BAF-4A1C-AB3F-2E007DB07DA4}"/>
              </c:ext>
            </c:extLst>
          </c:dPt>
          <c:dPt>
            <c:idx val="2"/>
            <c:bubble3D val="0"/>
            <c:explosion val="17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0BAF-4A1C-AB3F-2E007DB07DA4}"/>
              </c:ext>
            </c:extLst>
          </c:dPt>
          <c:dPt>
            <c:idx val="3"/>
            <c:bubble3D val="0"/>
            <c:explosion val="24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0BAF-4A1C-AB3F-2E007DB07DA4}"/>
              </c:ext>
            </c:extLst>
          </c:dPt>
          <c:dPt>
            <c:idx val="4"/>
            <c:bubble3D val="0"/>
            <c:explosion val="20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0BAF-4A1C-AB3F-2E007DB07DA4}"/>
              </c:ext>
            </c:extLst>
          </c:dPt>
          <c:dPt>
            <c:idx val="5"/>
            <c:bubble3D val="0"/>
            <c:explosion val="17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0-7A56-4E1F-9684-79E316EED15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7A56-4E1F-9684-79E316EED15E}"/>
              </c:ext>
            </c:extLst>
          </c:dPt>
          <c:dPt>
            <c:idx val="7"/>
            <c:bubble3D val="0"/>
            <c:explosion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7A56-4E1F-9684-79E316EED15E}"/>
              </c:ext>
            </c:extLst>
          </c:dPt>
          <c:dLbls>
            <c:dLbl>
              <c:idx val="0"/>
              <c:layout>
                <c:manualLayout>
                  <c:x val="-0.1078353053014099"/>
                  <c:y val="0.2488704865493585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de-DE" sz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Benefizabend inkl. </a:t>
                    </a:r>
                    <a:r>
                      <a:rPr lang="de-DE" sz="1200" noProof="0" dirty="0" err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USt</a:t>
                    </a:r>
                    <a:r>
                      <a:rPr lang="de-DE" sz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. Vorauszahlungen</a:t>
                    </a:r>
                    <a:endParaRPr lang="de-DE" sz="1200" baseline="0" noProof="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fld id="{3998408C-2658-4F45-8A01-4723DC78F8AB}" type="VALUE">
                      <a:rPr lang="de-DE" sz="1200" noProof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[WERT]</a:t>
                    </a:fld>
                    <a:endParaRPr lang="de-DE"/>
                  </a:p>
                </c:rich>
              </c:tx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264069086739107"/>
                      <c:h val="8.788055185559903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BAF-4A1C-AB3F-2E007DB07DA4}"/>
                </c:ext>
              </c:extLst>
            </c:dLbl>
            <c:dLbl>
              <c:idx val="1"/>
              <c:layout>
                <c:manualLayout>
                  <c:x val="-2.1869282289577494E-2"/>
                  <c:y val="3.903930731358425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dirty="0" err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geleistete</a:t>
                    </a:r>
                    <a:r>
                      <a: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r>
                      <a:rPr lang="en-US" sz="1200" dirty="0" err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Zuwendungen</a:t>
                    </a:r>
                    <a:endParaRPr lang="en-US" sz="12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24.009,43 € </a:t>
                    </a:r>
                  </a:p>
                </c:rich>
              </c:tx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440367272708857"/>
                      <c:h val="7.872080146373421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4-0BAF-4A1C-AB3F-2E007DB07DA4}"/>
                </c:ext>
              </c:extLst>
            </c:dLbl>
            <c:dLbl>
              <c:idx val="2"/>
              <c:layout>
                <c:manualLayout>
                  <c:x val="-3.0379967542280402E-2"/>
                  <c:y val="-1.057049465092223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63391A1-41B4-4301-AD8A-216FD5DB48CB}" type="CATEGORYNAME">
                      <a:rPr lang="en-US" sz="120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[RUBRIKENNAME]</a:t>
                    </a:fld>
                    <a:endParaRPr lang="en-US" sz="1200" baseline="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en-US" sz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3.765,00 €</a:t>
                    </a:r>
                  </a:p>
                </c:rich>
              </c:tx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731626145823479"/>
                      <c:h val="8.680964317591875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BAF-4A1C-AB3F-2E007DB07DA4}"/>
                </c:ext>
              </c:extLst>
            </c:dLbl>
            <c:dLbl>
              <c:idx val="3"/>
              <c:layout>
                <c:manualLayout>
                  <c:x val="-9.5976477713905146E-4"/>
                  <c:y val="-6.316198571778898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7B7B0CA-6915-4BE1-9153-1B7E69DE5C60}" type="CATEGORYNAME">
                      <a:rPr lang="en-US" sz="120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[RUBRIKENNAME]</a:t>
                    </a:fld>
                    <a:endParaRPr lang="en-US" sz="1200" baseline="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en-US" sz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4.776,01 €</a:t>
                    </a:r>
                  </a:p>
                </c:rich>
              </c:tx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781127766753546"/>
                      <c:h val="7.213117071174711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BAF-4A1C-AB3F-2E007DB07DA4}"/>
                </c:ext>
              </c:extLst>
            </c:dLbl>
            <c:dLbl>
              <c:idx val="4"/>
              <c:layout>
                <c:manualLayout>
                  <c:x val="8.7134723116666632E-2"/>
                  <c:y val="-0.1605302323348406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F316343-4EED-40EB-9356-A7B29BD83D8B}" type="CATEGORYNAME">
                      <a:rPr lang="en-US" sz="120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[RUBRIKENNAME]</a:t>
                    </a:fld>
                    <a:r>
                      <a:rPr lang="en-US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</a:p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en-US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2.197,66 €</a:t>
                    </a:r>
                  </a:p>
                </c:rich>
              </c:tx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293157707383631"/>
                      <c:h val="7.444026936893069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BAF-4A1C-AB3F-2E007DB07DA4}"/>
                </c:ext>
              </c:extLst>
            </c:dLbl>
            <c:dLbl>
              <c:idx val="5"/>
              <c:layout>
                <c:manualLayout>
                  <c:x val="0.10033075191701658"/>
                  <c:y val="-6.132263072227485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E4B92D8-AE5E-4BD9-885E-D92418CCA909}" type="CATEGORYNAME">
                      <a:rPr lang="en-US" sz="12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[RUBRIKENNAME]</a:t>
                    </a:fld>
                    <a:r>
                      <a:rPr lang="en-US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
23.680,66 €</a:t>
                    </a:r>
                  </a:p>
                </c:rich>
              </c:tx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390161802631586E-2"/>
                      <c:h val="5.494614529498357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A56-4E1F-9684-79E316EED15E}"/>
                </c:ext>
              </c:extLst>
            </c:dLbl>
            <c:dLbl>
              <c:idx val="6"/>
              <c:layout>
                <c:manualLayout>
                  <c:x val="0.10654227941829435"/>
                  <c:y val="-8.975195245832014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76828FE-A7F2-4E49-B797-A293B7038620}" type="CATEGORYNAME">
                      <a:rPr lang="en-US" sz="12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[RUBRIKENNAME]</a:t>
                    </a:fld>
                    <a:r>
                      <a:rPr lang="en-US" sz="1200" baseline="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
4.502,98 €</a:t>
                    </a:r>
                  </a:p>
                </c:rich>
              </c:tx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A56-4E1F-9684-79E316EED15E}"/>
                </c:ext>
              </c:extLst>
            </c:dLbl>
            <c:dLbl>
              <c:idx val="7"/>
              <c:layout>
                <c:manualLayout>
                  <c:x val="0.16221302001524104"/>
                  <c:y val="6.92860994899288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282F1E6-1F96-43D4-8BE4-EBAC2B485DD1}" type="CATEGORYNAME">
                      <a:rPr lang="en-US"/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[RUBRIKENNAME]</a:t>
                    </a:fld>
                    <a:r>
                      <a:rPr lang="en-US" baseline="0"/>
                      <a:t>
1.656,53 €</a:t>
                    </a:r>
                  </a:p>
                </c:rich>
              </c:tx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A56-4E1F-9684-79E316EED15E}"/>
                </c:ext>
              </c:extLst>
            </c:dLbl>
            <c:spPr>
              <a:solidFill>
                <a:schemeClr val="bg1">
                  <a:lumMod val="85000"/>
                </a:schemeClr>
              </a:solidFill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19050" cap="flat" cmpd="sng" algn="ctr">
                  <a:solidFill>
                    <a:srgbClr val="FF0000"/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Tabelle1!$A$2:$A$9</c:f>
              <c:strCache>
                <c:ptCount val="7"/>
                <c:pt idx="0">
                  <c:v>Benefizveranstaltung</c:v>
                </c:pt>
                <c:pt idx="1">
                  <c:v>geleistete Zuwendungen</c:v>
                </c:pt>
                <c:pt idx="2">
                  <c:v>Ehrenamtspauschalen</c:v>
                </c:pt>
                <c:pt idx="3">
                  <c:v>Werbung inkl. Webseiten</c:v>
                </c:pt>
                <c:pt idx="4">
                  <c:v>Steuerberater</c:v>
                </c:pt>
                <c:pt idx="5">
                  <c:v>Fundraising</c:v>
                </c:pt>
                <c:pt idx="6">
                  <c:v>Verwaltung + sonstige Kosten</c:v>
                </c:pt>
              </c:strCache>
            </c:strRef>
          </c:cat>
          <c:val>
            <c:numRef>
              <c:f>Tabelle1!$B$2:$B$9</c:f>
              <c:numCache>
                <c:formatCode>#,##0.00\ "€"</c:formatCode>
                <c:ptCount val="8"/>
                <c:pt idx="0">
                  <c:v>84552.68</c:v>
                </c:pt>
                <c:pt idx="1">
                  <c:v>24009.43</c:v>
                </c:pt>
                <c:pt idx="2">
                  <c:v>3765</c:v>
                </c:pt>
                <c:pt idx="3">
                  <c:v>4776.01</c:v>
                </c:pt>
                <c:pt idx="4">
                  <c:v>2197.66</c:v>
                </c:pt>
                <c:pt idx="5">
                  <c:v>23680.66</c:v>
                </c:pt>
                <c:pt idx="6">
                  <c:v>4502.9799999999996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AF-4A1C-AB3F-2E007DB07DA4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0.55617</cdr:x>
      <cdr:y>0.41897</cdr:y>
    </cdr:from>
    <cdr:to>
      <cdr:x>0.81151</cdr:x>
      <cdr:y>0.5</cdr:y>
    </cdr:to>
    <cdr:sp macro="" textlink="">
      <cdr:nvSpPr>
        <cdr:cNvPr id="2" name="Textfeld 1">
          <a:extLst xmlns:a="http://schemas.openxmlformats.org/drawingml/2006/main">
            <a:ext uri="{FF2B5EF4-FFF2-40B4-BE49-F238E27FC236}">
              <a16:creationId xmlns:a16="http://schemas.microsoft.com/office/drawing/2014/main" id="{D2080147-509D-51E5-DCA9-8BBAEA830245}"/>
            </a:ext>
          </a:extLst>
        </cdr:cNvPr>
        <cdr:cNvSpPr txBox="1"/>
      </cdr:nvSpPr>
      <cdr:spPr>
        <a:xfrm xmlns:a="http://schemas.openxmlformats.org/drawingml/2006/main">
          <a:off x="6866161" y="2936160"/>
          <a:ext cx="3152284" cy="56786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de-DE" sz="1400" b="1" dirty="0">
              <a:latin typeface="Arial" panose="020B0604020202020204" pitchFamily="34" charset="0"/>
              <a:cs typeface="Arial" panose="020B0604020202020204" pitchFamily="34" charset="0"/>
            </a:rPr>
            <a:t>Benefizabend inkl. </a:t>
          </a:r>
          <a:r>
            <a:rPr lang="de-DE" sz="1400" b="1" dirty="0" err="1">
              <a:latin typeface="Arial" panose="020B0604020202020204" pitchFamily="34" charset="0"/>
              <a:cs typeface="Arial" panose="020B0604020202020204" pitchFamily="34" charset="0"/>
            </a:rPr>
            <a:t>USt</a:t>
          </a:r>
          <a:r>
            <a:rPr lang="de-DE" sz="1400" b="1" dirty="0">
              <a:latin typeface="Arial" panose="020B0604020202020204" pitchFamily="34" charset="0"/>
              <a:cs typeface="Arial" panose="020B0604020202020204" pitchFamily="34" charset="0"/>
            </a:rPr>
            <a:t>. Erstattung</a:t>
          </a:r>
        </a:p>
        <a:p xmlns:a="http://schemas.openxmlformats.org/drawingml/2006/main">
          <a:pPr algn="ctr"/>
          <a:r>
            <a:rPr lang="de-DE" sz="1400" b="1" dirty="0">
              <a:latin typeface="Arial" panose="020B0604020202020204" pitchFamily="34" charset="0"/>
              <a:cs typeface="Arial" panose="020B0604020202020204" pitchFamily="34" charset="0"/>
            </a:rPr>
            <a:t>98.405,58 Euro</a:t>
          </a:r>
        </a:p>
      </cdr:txBody>
    </cdr:sp>
  </cdr:relSizeAnchor>
  <cdr:relSizeAnchor xmlns:cdr="http://schemas.openxmlformats.org/drawingml/2006/chartDrawing">
    <cdr:from>
      <cdr:x>0.1161</cdr:x>
      <cdr:y>0.30437</cdr:y>
    </cdr:from>
    <cdr:to>
      <cdr:x>0.36433</cdr:x>
      <cdr:y>0.38872</cdr:y>
    </cdr:to>
    <cdr:sp macro="" textlink="">
      <cdr:nvSpPr>
        <cdr:cNvPr id="3" name="Textfeld 2">
          <a:extLst xmlns:a="http://schemas.openxmlformats.org/drawingml/2006/main">
            <a:ext uri="{FF2B5EF4-FFF2-40B4-BE49-F238E27FC236}">
              <a16:creationId xmlns:a16="http://schemas.microsoft.com/office/drawing/2014/main" id="{9AFD235F-26C1-71F9-01E6-2688523E99CC}"/>
            </a:ext>
          </a:extLst>
        </cdr:cNvPr>
        <cdr:cNvSpPr txBox="1"/>
      </cdr:nvSpPr>
      <cdr:spPr>
        <a:xfrm xmlns:a="http://schemas.openxmlformats.org/drawingml/2006/main">
          <a:off x="1433349" y="2133072"/>
          <a:ext cx="3064482" cy="59110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de-DE" sz="1400" b="1" dirty="0">
              <a:latin typeface="Arial" panose="020B0604020202020204" pitchFamily="34" charset="0"/>
              <a:cs typeface="Arial" panose="020B0604020202020204" pitchFamily="34" charset="0"/>
            </a:rPr>
            <a:t>allg. Spenden ohne Benefizabend</a:t>
          </a:r>
        </a:p>
        <a:p xmlns:a="http://schemas.openxmlformats.org/drawingml/2006/main">
          <a:pPr algn="ctr"/>
          <a:r>
            <a:rPr lang="de-DE" sz="1400" b="1" dirty="0">
              <a:latin typeface="Arial" panose="020B0604020202020204" pitchFamily="34" charset="0"/>
              <a:cs typeface="Arial" panose="020B0604020202020204" pitchFamily="34" charset="0"/>
            </a:rPr>
            <a:t>53.631,20 Euro</a:t>
          </a:r>
        </a:p>
        <a:p xmlns:a="http://schemas.openxmlformats.org/drawingml/2006/main">
          <a:pPr algn="ctr"/>
          <a:r>
            <a:rPr lang="de-DE" sz="1400" b="1" dirty="0">
              <a:latin typeface="Arial" panose="020B0604020202020204" pitchFamily="34" charset="0"/>
              <a:cs typeface="Arial" panose="020B0604020202020204" pitchFamily="34" charset="0"/>
            </a:rPr>
            <a:t>33,88%</a:t>
          </a:r>
        </a:p>
      </cdr:txBody>
    </cdr:sp>
  </cdr:relSizeAnchor>
  <cdr:relSizeAnchor xmlns:cdr="http://schemas.openxmlformats.org/drawingml/2006/chartDrawing">
    <cdr:from>
      <cdr:x>0.78053</cdr:x>
      <cdr:y>0</cdr:y>
    </cdr:from>
    <cdr:to>
      <cdr:x>0.96132</cdr:x>
      <cdr:y>0.10167</cdr:y>
    </cdr:to>
    <cdr:pic>
      <cdr:nvPicPr>
        <cdr:cNvPr id="5" name="Grafik 4" descr="Ein Bild, das Grafiken, Herz, Screenshot, Schrift enthält.&#10;&#10;Automatisch generierte Beschreibung">
          <a:extLst xmlns:a="http://schemas.openxmlformats.org/drawingml/2006/main">
            <a:ext uri="{FF2B5EF4-FFF2-40B4-BE49-F238E27FC236}">
              <a16:creationId xmlns:a16="http://schemas.microsoft.com/office/drawing/2014/main" id="{0912874F-C804-A104-8681-0B4B74630953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9636016" y="0"/>
          <a:ext cx="2231899" cy="712493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0.41025</cdr:x>
      <cdr:y>0.1228</cdr:y>
    </cdr:from>
    <cdr:to>
      <cdr:x>0.51185</cdr:x>
      <cdr:y>0.19822</cdr:y>
    </cdr:to>
    <cdr:sp macro="" textlink="">
      <cdr:nvSpPr>
        <cdr:cNvPr id="6" name="Textfeld 1">
          <a:extLst xmlns:a="http://schemas.openxmlformats.org/drawingml/2006/main">
            <a:ext uri="{FF2B5EF4-FFF2-40B4-BE49-F238E27FC236}">
              <a16:creationId xmlns:a16="http://schemas.microsoft.com/office/drawing/2014/main" id="{0687D512-5724-A373-9129-38861F5CB1A1}"/>
            </a:ext>
          </a:extLst>
        </cdr:cNvPr>
        <cdr:cNvSpPr txBox="1"/>
      </cdr:nvSpPr>
      <cdr:spPr>
        <a:xfrm xmlns:a="http://schemas.openxmlformats.org/drawingml/2006/main">
          <a:off x="5064759" y="860590"/>
          <a:ext cx="1254263" cy="52855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de-DE" sz="1400" b="1" dirty="0">
              <a:latin typeface="Arial" panose="020B0604020202020204" pitchFamily="34" charset="0"/>
              <a:cs typeface="Arial" panose="020B0604020202020204" pitchFamily="34" charset="0"/>
            </a:rPr>
            <a:t>Beiträge</a:t>
          </a:r>
        </a:p>
        <a:p xmlns:a="http://schemas.openxmlformats.org/drawingml/2006/main">
          <a:pPr algn="ctr"/>
          <a:r>
            <a:rPr lang="de-DE" sz="1400" b="1" dirty="0">
              <a:latin typeface="Arial" panose="020B0604020202020204" pitchFamily="34" charset="0"/>
              <a:cs typeface="Arial" panose="020B0604020202020204" pitchFamily="34" charset="0"/>
            </a:rPr>
            <a:t>7.898 Euro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0.75466</cdr:x>
      <cdr:y>0.02245</cdr:y>
    </cdr:from>
    <cdr:to>
      <cdr:x>0.90901</cdr:x>
      <cdr:y>0.11017</cdr:y>
    </cdr:to>
    <cdr:pic>
      <cdr:nvPicPr>
        <cdr:cNvPr id="3" name="Grafik 2" descr="Ein Bild, das Grafiken, Herz, Screenshot, Schrift enthält.&#10;&#10;Automatisch generierte Beschreibung">
          <a:extLst xmlns:a="http://schemas.openxmlformats.org/drawingml/2006/main">
            <a:ext uri="{FF2B5EF4-FFF2-40B4-BE49-F238E27FC236}">
              <a16:creationId xmlns:a16="http://schemas.microsoft.com/office/drawing/2014/main" id="{DCBAB641-7DCF-788D-3128-25A69E29A54D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9985248" y="164593"/>
          <a:ext cx="2042203" cy="643196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2660F-AC57-49EA-AC8D-D9128C1D3870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A5744D-EB1F-4DFF-A27A-EF80A6E4E5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2177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53094E-8375-1947-3A41-F7CFCBB0AA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44C75E3-0E0B-EA55-97F4-BA3D61C738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6DD67C68-BA92-0F9A-0063-6695B745D2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AA546E-EF0B-4762-9200-576FE453E9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2C413C-B785-4E2E-A34F-EBCFF0BE364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3504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2C413C-B785-4E2E-A34F-EBCFF0BE364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904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6AD10F-0BA3-863E-CCC1-CBF4931A61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92AF49-1479-D69E-2568-954F12C439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BEDE6AB-6CA5-6B8C-7480-C94499B7B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E709-8728-4B2C-A5D9-B6900A600A6F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33FD09-03AF-D165-816C-0A73F95F4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E58942-C646-37B1-C31E-694B43DDA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55C2-A6BA-4BF7-A874-1D29B6D5DA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7419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18CB2A-74A9-2CC5-6D36-5EDDD66CD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BEDA7F8-1A84-0695-E8AA-CB63A93C85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AD6986-D5A6-B7D1-B4B2-C6A9511B2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E709-8728-4B2C-A5D9-B6900A600A6F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D8372F-9016-5C7F-1334-41EBD8033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616B192-F9F3-9825-F385-7298A2C30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55C2-A6BA-4BF7-A874-1D29B6D5DA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5243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422664D-B161-A89C-A49D-AF6938BD58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38A8D0C-149F-B46A-E964-427306C11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213DF9-ACCF-C00F-7C93-DD2C1D618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E709-8728-4B2C-A5D9-B6900A600A6F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DAC20E-6195-729D-2E3A-B94412913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1CA326-49C3-D801-DA97-4F257E267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55C2-A6BA-4BF7-A874-1D29B6D5DA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577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89CCFD-8616-0A9F-09A1-BF2C52F30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7A99AD-9F73-5F6C-48F6-2FCB2960B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D79948-07E3-C276-43E2-1EEB0F682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E709-8728-4B2C-A5D9-B6900A600A6F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2D3F69-AC86-EB89-EAC1-E2D14D53B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46DDF6-7D27-2140-9F13-03C021FAF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55C2-A6BA-4BF7-A874-1D29B6D5DA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0557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9A3D6F-374D-E7F2-7446-3FD46BDBC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0D68444-D6EC-00F6-F5C9-D4D30E334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254DAF-D1A9-1D50-C171-AF8E58F07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E709-8728-4B2C-A5D9-B6900A600A6F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B6E8C6-09C8-D68F-7D0A-7905FB17E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8C7450-8B5A-7AF2-1B7B-637C5E0D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55C2-A6BA-4BF7-A874-1D29B6D5DA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8106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00BED6-AA4A-AF54-77AD-15A88D308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146404-E4EF-D193-28BE-8658F7EC04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789F723-1625-16CF-6916-CFE0489A7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6BECE99-98B2-7F68-BF2E-2CF43761A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E709-8728-4B2C-A5D9-B6900A600A6F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EB9F2C0-D471-4E62-3CC2-687AC51DB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A7870F3-9752-49D8-D680-C5B9E2164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55C2-A6BA-4BF7-A874-1D29B6D5DA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242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771D22-6BE5-FF0D-091B-E2B23845E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7D48BC7-745E-36C2-6D12-B6C13BA87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C623371-D0C8-D2A9-CF1E-12CB94BDC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9D09A6B-9104-EA74-2473-813BFCBF45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26CC0CA-3DE2-0672-3BE5-5EE8C33861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1B1F75B-28C3-4BF3-A10E-1C62CE644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E709-8728-4B2C-A5D9-B6900A600A6F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15E1022-5845-0A93-1167-1AA84BD1C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16DD5D9-9D96-1E49-DBA5-BEA3D129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55C2-A6BA-4BF7-A874-1D29B6D5DA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8377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4A0CE7-344E-85A9-BDCA-3E162DF08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822A6D3-9520-2519-434C-BD25CEFFF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E709-8728-4B2C-A5D9-B6900A600A6F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290091B-DE00-4525-C625-52D2CC919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8743E7E-3DB9-F2D7-50A0-13872D139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55C2-A6BA-4BF7-A874-1D29B6D5DA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6738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6B8583F-331D-9232-BA1A-95F13CB3D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E709-8728-4B2C-A5D9-B6900A600A6F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5279D8-7FA3-147D-AECE-501BD5609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4DE4C69-92CA-6FBE-F520-EC19275D3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55C2-A6BA-4BF7-A874-1D29B6D5DA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6264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1F0752-9233-885D-6151-C8718A5CA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633155-C73B-4725-C3F9-013FE58FB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B6D1D1B-FFE0-22A1-6668-A5523AC86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435C23D-3168-B8C7-B5D3-AD6551F6B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E709-8728-4B2C-A5D9-B6900A600A6F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D1AB61-5688-8223-A274-4268D6F8E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C21CCB5-AFF4-AB6E-8037-4DF5F2088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55C2-A6BA-4BF7-A874-1D29B6D5DA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8725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6D0CD1-4047-CBC1-BCC5-A8F5795F7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379BEE8-1B6C-1837-4AC7-B629A4620A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CAE9199-2C05-715B-0ECF-E538E1B76E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D7800FA-6544-7C61-658C-10D88C7B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9E709-8728-4B2C-A5D9-B6900A600A6F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C1DAB6A-C124-4E23-6A1E-566F4041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0FB1B95-5B59-6983-AE55-056E6D146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C55C2-A6BA-4BF7-A874-1D29B6D5DA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8980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BF562D7-3390-B6C5-9C08-A6E9BB493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6ABD465-8E50-10B0-1D0E-34F3D10F8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89D278-A592-E99E-4351-CD8489291F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B9E709-8728-4B2C-A5D9-B6900A600A6F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6EDD39-3D67-F660-4E83-5A19A030C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DEDCE5-E04B-4CD7-D9BA-37F5539B7D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2C55C2-A6BA-4BF7-A874-1D29B6D5DA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649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93EB7C-36EA-0826-3581-BF6EC2B3CD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Grafiken, Herz, Screenshot, Schrift enthält.&#10;&#10;Automatisch generierte Beschreibung">
            <a:extLst>
              <a:ext uri="{FF2B5EF4-FFF2-40B4-BE49-F238E27FC236}">
                <a16:creationId xmlns:a16="http://schemas.microsoft.com/office/drawing/2014/main" id="{AE6BFA04-F501-2449-E8CB-2A7546CC00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8904" y="267132"/>
            <a:ext cx="2160968" cy="678877"/>
          </a:xfrm>
          <a:prstGeom prst="rect">
            <a:avLst/>
          </a:prstGeom>
        </p:spPr>
      </p:pic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F6770C46-43DF-EDE2-5615-C3BD8AB0D598}"/>
              </a:ext>
            </a:extLst>
          </p:cNvPr>
          <p:cNvGraphicFramePr>
            <a:graphicFrameLocks noGrp="1"/>
          </p:cNvGraphicFramePr>
          <p:nvPr/>
        </p:nvGraphicFramePr>
        <p:xfrm>
          <a:off x="640080" y="1706880"/>
          <a:ext cx="11128248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4124">
                  <a:extLst>
                    <a:ext uri="{9D8B030D-6E8A-4147-A177-3AD203B41FA5}">
                      <a16:colId xmlns:a16="http://schemas.microsoft.com/office/drawing/2014/main" val="1100151577"/>
                    </a:ext>
                  </a:extLst>
                </a:gridCol>
                <a:gridCol w="5564124">
                  <a:extLst>
                    <a:ext uri="{9D8B030D-6E8A-4147-A177-3AD203B41FA5}">
                      <a16:colId xmlns:a16="http://schemas.microsoft.com/office/drawing/2014/main" val="1748794538"/>
                    </a:ext>
                  </a:extLst>
                </a:gridCol>
              </a:tblGrid>
              <a:tr h="694944">
                <a:tc>
                  <a:txBody>
                    <a:bodyPr/>
                    <a:lstStyle/>
                    <a:p>
                      <a:endParaRPr lang="de-DE" sz="2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EINNAHMEN 2024:          159.934,78 €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2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EINNAHMEN 2023:               71.923,88 €</a:t>
                      </a:r>
                    </a:p>
                    <a:p>
                      <a:endParaRPr lang="de-DE" sz="2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143030"/>
                  </a:ext>
                </a:extLst>
              </a:tr>
              <a:tr h="66751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de-DE" sz="2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de-DE" sz="2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AUSGABEN 2024:            147.484,42 €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endParaRPr lang="de-DE" sz="2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de-DE" sz="2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de-DE" sz="2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AUSGABEN 2023:                89.431,41 €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657038"/>
                  </a:ext>
                </a:extLst>
              </a:tr>
              <a:tr h="566928">
                <a:tc>
                  <a:txBody>
                    <a:bodyPr/>
                    <a:lstStyle/>
                    <a:p>
                      <a:endParaRPr lang="de-DE" sz="2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Gewinn / Verlust 2024:       12.450,36 €</a:t>
                      </a:r>
                    </a:p>
                    <a:p>
                      <a:endParaRPr lang="de-DE" sz="2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2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de-DE" sz="2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Gewinn / Verlust 2023:       </a:t>
                      </a:r>
                      <a:r>
                        <a:rPr lang="de-DE" sz="2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de-DE" sz="2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22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17.507,53 €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331279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93A4416C-433D-5A44-7B9B-E1E41BF58A78}"/>
              </a:ext>
            </a:extLst>
          </p:cNvPr>
          <p:cNvSpPr txBox="1"/>
          <p:nvPr/>
        </p:nvSpPr>
        <p:spPr>
          <a:xfrm>
            <a:off x="2679192" y="5711936"/>
            <a:ext cx="7050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Ein Unterschied 2024 von plus 29.957,89 Euro zu 2023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6023FFC-27A4-4DA8-2032-A5D1B9B8004C}"/>
              </a:ext>
            </a:extLst>
          </p:cNvPr>
          <p:cNvSpPr txBox="1"/>
          <p:nvPr/>
        </p:nvSpPr>
        <p:spPr>
          <a:xfrm>
            <a:off x="2834640" y="946009"/>
            <a:ext cx="6163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Gewinn- und Verlustvergleich 2024 zu 2023</a:t>
            </a:r>
          </a:p>
        </p:txBody>
      </p:sp>
    </p:spTree>
    <p:extLst>
      <p:ext uri="{BB962C8B-B14F-4D97-AF65-F5344CB8AC3E}">
        <p14:creationId xmlns:p14="http://schemas.microsoft.com/office/powerpoint/2010/main" val="718690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53A77B-8BC7-DE4C-773B-9C494A7EFF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C4082C75-C3B3-C931-D601-F6C76E42ED2C}"/>
              </a:ext>
            </a:extLst>
          </p:cNvPr>
          <p:cNvGraphicFramePr/>
          <p:nvPr/>
        </p:nvGraphicFramePr>
        <p:xfrm>
          <a:off x="101601" y="73891"/>
          <a:ext cx="12345436" cy="7008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47826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07560D34-CF5F-1AD5-8D67-A19A7075B399}"/>
              </a:ext>
            </a:extLst>
          </p:cNvPr>
          <p:cNvGraphicFramePr/>
          <p:nvPr/>
        </p:nvGraphicFramePr>
        <p:xfrm>
          <a:off x="0" y="1"/>
          <a:ext cx="13231367" cy="7331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75305387-98EE-5419-3E28-B5A92DE316AB}"/>
              </a:ext>
            </a:extLst>
          </p:cNvPr>
          <p:cNvCxnSpPr>
            <a:cxnSpLocks/>
          </p:cNvCxnSpPr>
          <p:nvPr/>
        </p:nvCxnSpPr>
        <p:spPr>
          <a:xfrm>
            <a:off x="1170432" y="4169664"/>
            <a:ext cx="0" cy="1307592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6B5413CF-6C1F-55B1-02FA-51DF640D8A08}"/>
              </a:ext>
            </a:extLst>
          </p:cNvPr>
          <p:cNvCxnSpPr/>
          <p:nvPr/>
        </p:nvCxnSpPr>
        <p:spPr>
          <a:xfrm>
            <a:off x="1170432" y="4937760"/>
            <a:ext cx="32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6B035C75-1849-D255-6AC0-C72DBC5D2D0D}"/>
              </a:ext>
            </a:extLst>
          </p:cNvPr>
          <p:cNvSpPr txBox="1"/>
          <p:nvPr/>
        </p:nvSpPr>
        <p:spPr>
          <a:xfrm>
            <a:off x="1399032" y="4805059"/>
            <a:ext cx="994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27.774,43 €</a:t>
            </a:r>
          </a:p>
        </p:txBody>
      </p:sp>
    </p:spTree>
    <p:extLst>
      <p:ext uri="{BB962C8B-B14F-4D97-AF65-F5344CB8AC3E}">
        <p14:creationId xmlns:p14="http://schemas.microsoft.com/office/powerpoint/2010/main" val="4201253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Breitbild</PresentationFormat>
  <Paragraphs>39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. Ermisch</dc:creator>
  <cp:lastModifiedBy>. Ermisch</cp:lastModifiedBy>
  <cp:revision>1</cp:revision>
  <dcterms:created xsi:type="dcterms:W3CDTF">2025-07-16T14:05:59Z</dcterms:created>
  <dcterms:modified xsi:type="dcterms:W3CDTF">2025-07-16T14:06:39Z</dcterms:modified>
</cp:coreProperties>
</file>